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58" r:id="rId4"/>
    <p:sldId id="257" r:id="rId5"/>
    <p:sldId id="259" r:id="rId6"/>
    <p:sldId id="260" r:id="rId7"/>
    <p:sldId id="262" r:id="rId8"/>
    <p:sldId id="284" r:id="rId9"/>
    <p:sldId id="263" r:id="rId10"/>
    <p:sldId id="268" r:id="rId11"/>
    <p:sldId id="264" r:id="rId12"/>
    <p:sldId id="265" r:id="rId13"/>
    <p:sldId id="266" r:id="rId14"/>
    <p:sldId id="267" r:id="rId15"/>
    <p:sldId id="272" r:id="rId16"/>
    <p:sldId id="275" r:id="rId17"/>
    <p:sldId id="276" r:id="rId18"/>
    <p:sldId id="274" r:id="rId19"/>
    <p:sldId id="273" r:id="rId20"/>
    <p:sldId id="279" r:id="rId22"/>
    <p:sldId id="297" r:id="rId23"/>
  </p:sldIdLst>
  <p:sldSz cx="9144000" cy="6858000" type="screen4x3"/>
  <p:notesSz cx="6858000" cy="9144000"/>
  <p:custDataLst>
    <p:tags r:id="rId27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925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3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8.xml"/><Relationship Id="rId7" Type="http://schemas.microsoft.com/office/2007/relationships/media" Target="../media/media3.mp4"/><Relationship Id="rId6" Type="http://schemas.openxmlformats.org/officeDocument/2006/relationships/video" Target="../media/media3.mp4"/><Relationship Id="rId5" Type="http://schemas.openxmlformats.org/officeDocument/2006/relationships/image" Target="../media/image7.png"/><Relationship Id="rId4" Type="http://schemas.openxmlformats.org/officeDocument/2006/relationships/tags" Target="../tags/tag7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9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3" Type="http://schemas.openxmlformats.org/officeDocument/2006/relationships/tags" Target="../tags/tag10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12.xml"/><Relationship Id="rId4" Type="http://schemas.openxmlformats.org/officeDocument/2006/relationships/image" Target="../media/image8.png"/><Relationship Id="rId3" Type="http://schemas.openxmlformats.org/officeDocument/2006/relationships/tags" Target="../tags/tag11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14.xml"/><Relationship Id="rId4" Type="http://schemas.openxmlformats.org/officeDocument/2006/relationships/image" Target="../media/image9.png"/><Relationship Id="rId3" Type="http://schemas.openxmlformats.org/officeDocument/2006/relationships/tags" Target="../tags/tag13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16.xml"/><Relationship Id="rId4" Type="http://schemas.openxmlformats.org/officeDocument/2006/relationships/image" Target="../media/image10.png"/><Relationship Id="rId3" Type="http://schemas.openxmlformats.org/officeDocument/2006/relationships/tags" Target="../tags/tag15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18.xml"/><Relationship Id="rId4" Type="http://schemas.openxmlformats.org/officeDocument/2006/relationships/image" Target="../media/image11.png"/><Relationship Id="rId3" Type="http://schemas.openxmlformats.org/officeDocument/2006/relationships/tags" Target="../tags/tag17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0.xml"/><Relationship Id="rId4" Type="http://schemas.openxmlformats.org/officeDocument/2006/relationships/image" Target="../media/image12.png"/><Relationship Id="rId3" Type="http://schemas.openxmlformats.org/officeDocument/2006/relationships/tags" Target="../tags/tag19.xml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tags" Target="../tags/tag22.xml"/><Relationship Id="rId3" Type="http://schemas.microsoft.com/office/2007/relationships/media" Target="../media/media10.mp4"/><Relationship Id="rId2" Type="http://schemas.openxmlformats.org/officeDocument/2006/relationships/video" Target="../media/media10.mp4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3" Type="http://schemas.openxmlformats.org/officeDocument/2006/relationships/tags" Target="../tags/tag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9" name="标题 307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4400" baseline="0">
                <a:solidFill>
                  <a:schemeClr val="tx2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j-cs"/>
              </a:rPr>
              <a:t>OpenGL</a:t>
            </a:r>
            <a:r>
              <a:rPr lang="zh-CN" altLang="en-US" sz="4400" baseline="0">
                <a:solidFill>
                  <a:schemeClr val="tx2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j-cs"/>
              </a:rPr>
              <a:t>课程设计</a:t>
            </a:r>
            <a:endParaRPr lang="zh-CN" altLang="en-US" sz="4400" baseline="0">
              <a:solidFill>
                <a:schemeClr val="tx2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+mj-cs"/>
            </a:endParaRPr>
          </a:p>
        </p:txBody>
      </p:sp>
      <p:sp>
        <p:nvSpPr>
          <p:cNvPr id="2050" name="副标题 307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 anchorCtr="0"/>
          <a:p>
            <a:pPr algn="r" defTabSz="914400">
              <a:buClrTx/>
              <a:buSzTx/>
              <a:buFontTx/>
            </a:pPr>
            <a:r>
              <a:rPr lang="zh-CN" altLang="zh-CN" sz="1600" baseline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计算机科学与技术</a:t>
            </a:r>
            <a:r>
              <a:rPr lang="en-US" altLang="zh-CN" sz="1600" baseline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600" baseline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班</a:t>
            </a:r>
            <a:endParaRPr lang="zh-CN" altLang="en-US" sz="1600" baseline="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  <a:p>
            <a:pPr algn="r" defTabSz="914400">
              <a:buClrTx/>
              <a:buSzTx/>
              <a:buFontTx/>
            </a:pPr>
            <a:r>
              <a:rPr lang="zh-CN" altLang="en-US" sz="1600" baseline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刘润桦</a:t>
            </a:r>
            <a:endParaRPr lang="zh-CN" altLang="en-US" sz="1600" baseline="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  <a:p>
            <a:pPr algn="r" defTabSz="914400">
              <a:buClrTx/>
              <a:buSzTx/>
              <a:buFontTx/>
            </a:pPr>
            <a:r>
              <a:rPr lang="en-US" altLang="zh-CN" sz="1600" baseline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3121004919</a:t>
            </a:r>
            <a:endParaRPr lang="en-US" altLang="zh-CN" sz="1600" baseline="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图形显示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3360" y="1280795"/>
            <a:ext cx="4318635" cy="5315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Wingdings" panose="05000000000000000000" charset="0"/>
            </a:pPr>
            <a:r>
              <a:rPr lang="zh-CN" altLang="en-US" b="1"/>
              <a:t>模型主体</a:t>
            </a:r>
            <a:r>
              <a:rPr lang="en-US" altLang="zh-CN" b="1"/>
              <a:t>——</a:t>
            </a:r>
            <a:r>
              <a:rPr lang="zh-CN" altLang="en-US" b="1"/>
              <a:t>缩放显示功能</a:t>
            </a:r>
            <a:endParaRPr lang="zh-CN" altLang="en-US" b="1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功能说明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可以使用鼠标滚轮滑动完成视角的缩小和放大，缩小和放大的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fov(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视野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限制在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(1.0f -- 45.0f)</a:t>
            </a:r>
            <a:endParaRPr lang="en-US" altLang="zh-CN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实现方法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通过鼠标滚轮回调函数来调整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projection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矩阵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(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从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view space 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到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clip space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的转换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完成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fov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的变换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</a:pPr>
            <a:endParaRPr lang="zh-CN" altLang="en-US" sz="1600"/>
          </a:p>
          <a:p>
            <a:pPr algn="l">
              <a:buClrTx/>
              <a:buSzTx/>
              <a:buFont typeface="Wingdings" panose="05000000000000000000" charset="0"/>
            </a:pPr>
            <a:r>
              <a:rPr lang="zh-CN" altLang="en-US" sz="1800" b="1"/>
              <a:t>模型主体——视角自由</a:t>
            </a:r>
            <a:r>
              <a:rPr lang="zh-CN" altLang="en-US" sz="1800" b="1"/>
              <a:t>观察显示功能</a:t>
            </a:r>
            <a:endParaRPr lang="zh-CN" altLang="en-US" sz="1800" b="1"/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功能说明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可以使用鼠标滑动完成视角的上下左右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转动，其中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俯仰角限制在区间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(-89.0f , 89.0f)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之间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实现方法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通过鼠标回调函数来计算鼠标坐标的偏移量，从而改变摄像机坐标系统的方向向量。由于我们的视角相当于摄像机，因此相当于改变了视角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4931410" y="1280795"/>
            <a:ext cx="3333115" cy="2825115"/>
            <a:chOff x="7540" y="2017"/>
            <a:chExt cx="5249" cy="4449"/>
          </a:xfrm>
        </p:grpSpPr>
        <p:pic>
          <p:nvPicPr>
            <p:cNvPr id="4" name="LearnOpenGL 2023-12-01 11-08-33">
              <a:hlinkClick r:id="" action="ppaction://media"/>
            </p:cNvPr>
            <p:cNvPicPr/>
            <p:nvPr>
              <a:videoFile r:link="rId2"/>
              <p:extLst>
                <p:ext uri="{DAA4B4D4-6D71-4841-9C94-3DE7FCFB9230}">
                  <p14:media xmlns:p14="http://schemas.microsoft.com/office/powerpoint/2010/main" r:embed="rId3"/>
                </p:ext>
              </p:extLst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7540" y="2017"/>
              <a:ext cx="5249" cy="3988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767" y="6080"/>
              <a:ext cx="497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/>
                <a:t>媒体</a:t>
              </a:r>
              <a:r>
                <a:rPr lang="en-US" altLang="zh-CN" sz="1000"/>
                <a:t>1   </a:t>
              </a:r>
              <a:r>
                <a:rPr lang="zh-CN" altLang="en-US" sz="1000"/>
                <a:t>缩放显示功能演示</a:t>
              </a:r>
              <a:endParaRPr lang="zh-CN" altLang="en-US" sz="10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32045" y="4210050"/>
            <a:ext cx="3332480" cy="2583815"/>
            <a:chOff x="7767" y="6630"/>
            <a:chExt cx="5248" cy="4069"/>
          </a:xfrm>
        </p:grpSpPr>
        <p:pic>
          <p:nvPicPr>
            <p:cNvPr id="7" name="LearnOpenGL 2023-12-01 11-41-22">
              <a:hlinkClick r:id="" action="ppaction://media"/>
            </p:cNvPr>
            <p:cNvPicPr/>
            <p:nvPr>
              <a:videoFile r:link="rId6"/>
              <p:extLst>
                <p:ext uri="{DAA4B4D4-6D71-4841-9C94-3DE7FCFB9230}">
                  <p14:media xmlns:p14="http://schemas.microsoft.com/office/powerpoint/2010/main" r:embed="rId7"/>
                </p:ext>
              </p:extLst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767" y="6630"/>
              <a:ext cx="5248" cy="365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7901" y="10313"/>
              <a:ext cx="497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/>
                <a:t>媒体</a:t>
              </a:r>
              <a:r>
                <a:rPr lang="en-US" altLang="zh-CN" sz="1000"/>
                <a:t>2   </a:t>
              </a:r>
              <a:r>
                <a:rPr lang="zh-CN" altLang="en-US" sz="1000"/>
                <a:t>视角</a:t>
              </a:r>
              <a:r>
                <a:rPr lang="zh-CN" altLang="en-US" sz="1000"/>
                <a:t>旋转显示功能演示</a:t>
              </a:r>
              <a:endParaRPr lang="zh-CN" altLang="en-US" sz="1000"/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重要函数</a:t>
            </a:r>
            <a:r>
              <a:rPr lang="zh-CN" altLang="en-US"/>
              <a:t>说明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8760" y="1332230"/>
            <a:ext cx="8509635" cy="5511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1. </a:t>
            </a:r>
            <a:r>
              <a:rPr lang="zh-CN" altLang="en-US" sz="1800">
                <a:solidFill>
                  <a:schemeClr val="tx1"/>
                </a:solidFill>
                <a:uFillTx/>
                <a:latin typeface="Times New Roman" panose="02020603050405020304" charset="0"/>
              </a:rPr>
              <a:t>鼠标回调函数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void mouse_callback(GLFWwindow * window, double xpos, double ypos);</a:t>
            </a:r>
            <a:endParaRPr lang="en-US" altLang="zh-CN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功能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实现滑动鼠标变换视角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函数实现方法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首先计算移动后的鼠标与上一帧鼠标的坐标的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x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偏移量和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y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偏移量，然后把偏移量添加到摄像机视角的俯仰角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(俯仰角是描述我们如何往上和往下看的角)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和偏航角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(偏航角表示我们往左和往右看的大小)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中。当然要对俯仰角进行限制不超过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89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度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(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这里涉及到万向节死锁问题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，最后计算摄像机的方向向量来改变摄像机坐标系统。</a:t>
            </a: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2. </a:t>
            </a:r>
            <a:r>
              <a:rPr lang="zh-CN" altLang="en-US" sz="1800">
                <a:solidFill>
                  <a:schemeClr val="tx1"/>
                </a:solidFill>
                <a:uFillTx/>
                <a:latin typeface="Times New Roman" panose="02020603050405020304" charset="0"/>
              </a:rPr>
              <a:t>鼠标滚轮回调函数</a:t>
            </a:r>
            <a:endParaRPr lang="zh-CN" altLang="en-US" sz="18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void scroll_callback(GLFWwindow * window, double xoffset, double yoffset);</a:t>
            </a:r>
            <a:endParaRPr lang="en-US" altLang="zh-CN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功能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实现视角的缩放功能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函数实现方法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在坐标系统变换中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projection(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投影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矩阵决定了我们的视野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(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也就是定义了我们可以看到场景中多大范围的空间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。因此，检测鼠标滚轮运动对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aspect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变量进行改变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(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这里对缩放级别限制在1.0f到45.0f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，再将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aspect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变量传入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projection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矩阵即可。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460490"/>
            <a:ext cx="2133600" cy="476250"/>
          </a:xfrm>
        </p:spPr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重要函数说明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0505" y="1280795"/>
            <a:ext cx="8590280" cy="4627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3. </a:t>
            </a: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键盘回调函数</a:t>
            </a: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void key_callback(GLFWwindow * window, int key, int scancode, int action, int mode)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;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功能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实现按下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ESC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键退出程序运行的功能，同时判断键盘按键是否被按下或释放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函数实现方法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只需使用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opengl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设定好的宏定义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GLFW_KEY_ESCAPE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、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GLFW_PRESS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和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GLFW_RELEASE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即可完成操作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4. </a:t>
            </a: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处理网格函数</a:t>
            </a: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Mesh Model::processMesh(aiMesh* mesh, const aiScene* scene)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;</a:t>
            </a:r>
            <a:endParaRPr lang="en-US" altLang="zh-CN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功能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处理每一个网格的顶点坐标属性、索引属性和纹理属性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函数实现方法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通过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assimp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的内置数据结构获取顶点位置坐标、法线坐标、纹理坐标、顶点索引和材质。其中材质需要分类不同的纹理属性，最后返回一个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Mesh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类对象完成包装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图形效果</a:t>
            </a:r>
            <a:r>
              <a:rPr lang="zh-CN" altLang="en-US"/>
              <a:t>展示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9395" y="1289050"/>
            <a:ext cx="8581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模型</a:t>
            </a:r>
            <a:r>
              <a:rPr lang="zh-CN" altLang="en-US" b="1"/>
              <a:t>加载所有的顶点坐标</a:t>
            </a:r>
            <a:r>
              <a:rPr lang="zh-CN" altLang="en-US"/>
              <a:t>后的效果展示：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LearnOpenGL 2023-12-02 15-43-5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33575" y="1917065"/>
            <a:ext cx="5277485" cy="3794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11705" y="5733415"/>
            <a:ext cx="4720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媒体</a:t>
            </a:r>
            <a:r>
              <a:rPr lang="en-US" altLang="zh-CN" sz="1000"/>
              <a:t>4   </a:t>
            </a:r>
            <a:r>
              <a:rPr lang="zh-CN" altLang="en-US" sz="1000"/>
              <a:t>加载所有顶点坐标后的模型</a:t>
            </a:r>
            <a:endParaRPr lang="zh-CN" altLang="en-US" sz="10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图形效果展示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2250" y="1271905"/>
            <a:ext cx="8670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模型加入</a:t>
            </a:r>
            <a:r>
              <a:rPr lang="zh-CN" altLang="en-US" b="1">
                <a:sym typeface="+mn-ea"/>
              </a:rPr>
              <a:t>冯氏</a:t>
            </a:r>
            <a:r>
              <a:rPr lang="zh-CN" altLang="en-US" b="1"/>
              <a:t>光照</a:t>
            </a:r>
            <a:r>
              <a:rPr lang="zh-CN" altLang="en-US"/>
              <a:t>后：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LearnOpenGL 2023-12-02 16-13-4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60855" y="1917065"/>
            <a:ext cx="5593080" cy="399605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211705" y="5948680"/>
            <a:ext cx="4720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媒体</a:t>
            </a:r>
            <a:r>
              <a:rPr lang="en-US" altLang="zh-CN" sz="1000"/>
              <a:t>5   </a:t>
            </a:r>
            <a:r>
              <a:rPr lang="zh-CN" altLang="en-US" sz="1000"/>
              <a:t>加入</a:t>
            </a:r>
            <a:r>
              <a:rPr lang="en-US" altLang="zh-CN" sz="1000"/>
              <a:t>Phong</a:t>
            </a:r>
            <a:r>
              <a:rPr lang="zh-CN" altLang="en-US" sz="1000"/>
              <a:t>光照后的模型</a:t>
            </a:r>
            <a:endParaRPr lang="zh-CN" altLang="en-US" sz="10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图形效果展示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9395" y="1254125"/>
            <a:ext cx="8581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使光源模型</a:t>
            </a:r>
            <a:r>
              <a:rPr lang="zh-CN" altLang="en-US"/>
              <a:t>移动：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LearnOpenGL 2023-12-02 16-31-2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10055" y="1899285"/>
            <a:ext cx="5640070" cy="40805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211705" y="6020435"/>
            <a:ext cx="4720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媒体</a:t>
            </a:r>
            <a:r>
              <a:rPr lang="en-US" altLang="zh-CN" sz="1000"/>
              <a:t>6   </a:t>
            </a:r>
            <a:r>
              <a:rPr lang="zh-CN" altLang="en-US" sz="1000"/>
              <a:t>光源模型移动后</a:t>
            </a:r>
            <a:r>
              <a:rPr lang="zh-CN" altLang="en-US" sz="1000"/>
              <a:t>照射的模型</a:t>
            </a:r>
            <a:endParaRPr lang="zh-CN" altLang="en-US" sz="10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图形效果展示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0505" y="1271905"/>
            <a:ext cx="8590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模型加入</a:t>
            </a:r>
            <a:r>
              <a:rPr lang="zh-CN" altLang="en-US" b="1"/>
              <a:t>光照纹理贴图</a:t>
            </a:r>
            <a:r>
              <a:rPr lang="zh-CN" altLang="en-US"/>
              <a:t>后：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LearnOpenGL 2023-12-02 17-20-0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98955" y="1917065"/>
            <a:ext cx="5454015" cy="411226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211705" y="6092190"/>
            <a:ext cx="4720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媒体</a:t>
            </a:r>
            <a:r>
              <a:rPr lang="en-US" altLang="zh-CN" sz="1000"/>
              <a:t>7   </a:t>
            </a:r>
            <a:r>
              <a:rPr lang="zh-CN" altLang="en-US" sz="1000"/>
              <a:t>加入</a:t>
            </a:r>
            <a:r>
              <a:rPr lang="en-US" altLang="zh-CN" sz="1000"/>
              <a:t>lightmap texture</a:t>
            </a:r>
            <a:r>
              <a:rPr lang="zh-CN" altLang="en-US" sz="1000"/>
              <a:t>后的模型</a:t>
            </a:r>
            <a:endParaRPr lang="zh-CN" altLang="en-US" sz="1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图形效果展示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3360" y="1271905"/>
            <a:ext cx="860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模型加入</a:t>
            </a:r>
            <a:r>
              <a:rPr lang="zh-CN" altLang="en-US" b="1"/>
              <a:t>法线纹理贴图</a:t>
            </a:r>
            <a:r>
              <a:rPr lang="zh-CN" altLang="en-US"/>
              <a:t>后：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LearnOpenGL 2023-12-02 17-22-0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04035" y="1844675"/>
            <a:ext cx="5535930" cy="41675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211705" y="6092190"/>
            <a:ext cx="4720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媒体</a:t>
            </a:r>
            <a:r>
              <a:rPr lang="en-US" altLang="zh-CN" sz="1000"/>
              <a:t>8   </a:t>
            </a:r>
            <a:r>
              <a:rPr lang="zh-CN" altLang="en-US" sz="1000"/>
              <a:t>加入</a:t>
            </a:r>
            <a:r>
              <a:rPr lang="en-US" altLang="zh-CN" sz="1000"/>
              <a:t>normal texture</a:t>
            </a:r>
            <a:r>
              <a:rPr lang="zh-CN" altLang="en-US" sz="1000"/>
              <a:t>后的模型</a:t>
            </a:r>
            <a:endParaRPr lang="zh-CN" altLang="en-US" sz="10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图形效果展示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0505" y="1254125"/>
            <a:ext cx="8590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模型加入</a:t>
            </a:r>
            <a:r>
              <a:rPr lang="zh-CN" altLang="en-US" b="1"/>
              <a:t>漫反射纹理贴图</a:t>
            </a:r>
            <a:r>
              <a:rPr lang="zh-CN" altLang="en-US"/>
              <a:t>后：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LearnOpenGL 2023-12-02 16-48-5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39265" y="1899285"/>
            <a:ext cx="5666105" cy="417385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211705" y="6163945"/>
            <a:ext cx="4720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媒体</a:t>
            </a:r>
            <a:r>
              <a:rPr lang="en-US" altLang="zh-CN" sz="1000"/>
              <a:t>9   </a:t>
            </a:r>
            <a:r>
              <a:rPr lang="zh-CN" altLang="en-US" sz="1000"/>
              <a:t>加入</a:t>
            </a:r>
            <a:r>
              <a:rPr lang="en-US" altLang="zh-CN" sz="1000"/>
              <a:t>diffuse texture</a:t>
            </a:r>
            <a:r>
              <a:rPr lang="zh-CN" altLang="en-US" sz="1000"/>
              <a:t>后的模型</a:t>
            </a:r>
            <a:endParaRPr lang="zh-CN" altLang="en-US" sz="1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图形效果展示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6695" y="1254125"/>
            <a:ext cx="8665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最后的改进，将</a:t>
            </a:r>
            <a:r>
              <a:rPr lang="en-US" altLang="zh-CN"/>
              <a:t>Phong</a:t>
            </a:r>
            <a:r>
              <a:rPr lang="zh-CN" altLang="en-US"/>
              <a:t>光照改进为</a:t>
            </a:r>
            <a:r>
              <a:rPr lang="en-US" altLang="zh-CN" b="1"/>
              <a:t>Blinn-Phong</a:t>
            </a:r>
            <a:r>
              <a:rPr lang="zh-CN" altLang="en-US" b="1"/>
              <a:t>光照</a:t>
            </a:r>
            <a:r>
              <a:rPr lang="zh-CN" altLang="en-US"/>
              <a:t>，加入</a:t>
            </a:r>
            <a:r>
              <a:rPr lang="zh-CN" altLang="en-US" b="1"/>
              <a:t>光照衰减</a:t>
            </a:r>
            <a:r>
              <a:rPr lang="zh-CN" altLang="en-US"/>
              <a:t>，加入</a:t>
            </a:r>
            <a:r>
              <a:rPr lang="en-US" altLang="zh-CN" b="1"/>
              <a:t>Gamma</a:t>
            </a:r>
            <a:r>
              <a:rPr lang="zh-CN" altLang="en-US" b="1"/>
              <a:t>校正</a:t>
            </a:r>
            <a:r>
              <a:rPr lang="zh-CN" altLang="en-US"/>
              <a:t>后的</a:t>
            </a:r>
            <a:r>
              <a:rPr lang="zh-CN" altLang="en-US"/>
              <a:t>模型：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11705" y="6163945"/>
            <a:ext cx="4720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媒体</a:t>
            </a:r>
            <a:r>
              <a:rPr lang="en-US" altLang="zh-CN" sz="1000"/>
              <a:t>10   Blinn-Phong</a:t>
            </a:r>
            <a:r>
              <a:rPr lang="zh-CN" altLang="en-US" sz="1000"/>
              <a:t>光照加入衰减、</a:t>
            </a:r>
            <a:r>
              <a:rPr lang="en-US" altLang="zh-CN" sz="1000"/>
              <a:t>Gamma</a:t>
            </a:r>
            <a:r>
              <a:rPr lang="zh-CN" altLang="en-US" sz="1000"/>
              <a:t>校正后的模型</a:t>
            </a:r>
            <a:endParaRPr lang="zh-CN" altLang="en-US" sz="1000"/>
          </a:p>
        </p:txBody>
      </p:sp>
      <p:pic>
        <p:nvPicPr>
          <p:cNvPr id="6" name="LearnOpenGL 2023-12-04 21-52-5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64030" y="1899285"/>
            <a:ext cx="5649595" cy="418338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935" y="1313180"/>
            <a:ext cx="8229600" cy="4525963"/>
          </a:xfrm>
        </p:spPr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课程设计</a:t>
            </a:r>
            <a:r>
              <a:rPr lang="zh-CN" altLang="en-US"/>
              <a:t>要求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开发环境</a:t>
            </a:r>
            <a:r>
              <a:rPr lang="zh-CN" altLang="en-US"/>
              <a:t>配置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附加库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/>
              <a:t>模型</a:t>
            </a:r>
            <a:r>
              <a:rPr lang="zh-CN" altLang="en-US"/>
              <a:t>结构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5. </a:t>
            </a:r>
            <a:r>
              <a:rPr lang="zh-CN" altLang="en-US"/>
              <a:t>图形显示</a:t>
            </a:r>
            <a:r>
              <a:rPr lang="zh-CN" altLang="en-US"/>
              <a:t>功能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6. </a:t>
            </a:r>
            <a:r>
              <a:rPr lang="zh-CN" altLang="en-US"/>
              <a:t>重要函数</a:t>
            </a:r>
            <a:r>
              <a:rPr lang="zh-CN" altLang="en-US"/>
              <a:t>说明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7. </a:t>
            </a:r>
            <a:r>
              <a:rPr lang="zh-CN" altLang="en-US"/>
              <a:t>图形效果</a:t>
            </a:r>
            <a:r>
              <a:rPr lang="zh-CN" altLang="en-US"/>
              <a:t>展示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8. </a:t>
            </a:r>
            <a:r>
              <a:rPr lang="zh-CN" altLang="en-US"/>
              <a:t>参考</a:t>
            </a:r>
            <a:r>
              <a:rPr lang="zh-CN" altLang="en-US"/>
              <a:t>文献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参考</a:t>
            </a:r>
            <a:r>
              <a:rPr lang="zh-CN" altLang="en-US"/>
              <a:t>文献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66065" y="1263015"/>
            <a:ext cx="8554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[1]  https://learnopengl-cn.readthedocs.io/zh/latest/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[2]  https://learnopengl.com/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课程设计</a:t>
            </a:r>
            <a:r>
              <a:rPr lang="zh-CN" altLang="en-US"/>
              <a:t>要求</a:t>
            </a:r>
            <a:endParaRPr lang="zh-CN" altLang="en-US"/>
          </a:p>
        </p:txBody>
      </p:sp>
      <p:sp>
        <p:nvSpPr>
          <p:cNvPr id="3074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ea"/>
              </a:rPr>
              <a:t>内容：使用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ea"/>
              </a:rPr>
              <a:t>OpenGL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ea"/>
              </a:rPr>
              <a:t>函数库，实现</a:t>
            </a:r>
            <a:r>
              <a:rPr lang="en-US" altLang="zh-CN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ea"/>
              </a:rPr>
              <a:t>3D</a:t>
            </a:r>
            <a:r>
              <a:rPr lang="zh-CN" altLang="en-US" sz="28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ea"/>
              </a:rPr>
              <a:t>图形场景绘制，并提供基本的交互控制和渲染功能。</a:t>
            </a: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800100" lvl="1" indent="-342900">
              <a:buChar char="•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ea"/>
              </a:rPr>
              <a:t>模型复杂度：不少于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ea"/>
              </a:rPr>
              <a:t>30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ea"/>
              </a:rPr>
              <a:t>个多边形面片，可自行下载或设计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+mn-ea"/>
            </a:endParaRPr>
          </a:p>
          <a:p>
            <a:pPr marL="800100" lvl="1" indent="-342900">
              <a:buChar char="•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ea"/>
              </a:rPr>
              <a:t>交互控制：提供旋转和缩放操作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+mn-ea"/>
            </a:endParaRPr>
          </a:p>
          <a:p>
            <a:pPr marL="800100" lvl="1" indent="-342900">
              <a:buChar char="•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ea"/>
              </a:rPr>
              <a:t>渲染：基本的光照效果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+mn-ea"/>
            </a:endParaRPr>
          </a:p>
          <a:p>
            <a:pPr marL="800100" lvl="1" indent="-342900">
              <a:buChar char="•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+mn-ea"/>
              </a:rPr>
              <a:t>高级功能：拖拽、剖切、动画、纹理等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+mn-ea"/>
            </a:endParaRPr>
          </a:p>
          <a:p>
            <a:pPr marL="0" lvl="0" indent="0">
              <a:buNone/>
            </a:pP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+mn-ea"/>
            </a:endParaRPr>
          </a:p>
          <a:p>
            <a:pPr marL="800100" lvl="1" indent="-342900">
              <a:buChar char="•"/>
            </a:pPr>
            <a:endParaRPr lang="zh-CN" altLang="en-US" sz="28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开发环境</a:t>
            </a:r>
            <a:r>
              <a:rPr lang="zh-CN" altLang="en-US"/>
              <a:t>配置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操作系统：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Windows 10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开发语言：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C++11</a:t>
            </a: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，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opengl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开发工具：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Visual Studio 2017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主要附加</a:t>
            </a: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依赖库：</a:t>
            </a: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glfw v3.3</a:t>
            </a: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，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glew v7.0</a:t>
            </a: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，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stb_image v2.28</a:t>
            </a: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，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glm v4.2</a:t>
            </a: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，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assimp-4.1.0</a:t>
            </a: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等</a:t>
            </a: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-155892"/>
            <a:ext cx="8229600" cy="1143000"/>
          </a:xfrm>
        </p:spPr>
        <p:txBody>
          <a:bodyPr/>
          <a:p>
            <a:r>
              <a:rPr lang="zh-CN" altLang="en-US"/>
              <a:t>附加库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638810"/>
            <a:ext cx="8229600" cy="5860415"/>
          </a:xfrm>
        </p:spPr>
        <p:txBody>
          <a:bodyPr/>
          <a:p>
            <a:r>
              <a:rPr lang="en-US" altLang="zh-CN" sz="2000" b="1">
                <a:uFillTx/>
                <a:latin typeface="Times New Roman" panose="02020603050405020304" charset="0"/>
              </a:rPr>
              <a:t>glfw v3.3</a:t>
            </a:r>
            <a:endParaRPr lang="en-US" altLang="zh-CN" sz="2000" b="1">
              <a:uFillTx/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GLFW是一个专门针对OpenGL的C语言库，它提供了一些渲染物体所需的最低限度的接口。它允许用户创建OpenGL上下文，定义窗口参数以及处理用户输入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。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GLFW是一个开源的多平台库，用于桌面上的OpenGL、OpenGL ES和Vulkan开发。</a:t>
            </a:r>
            <a:endParaRPr lang="en-US" altLang="zh-CN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342900" lvl="0" indent="-342900" algn="l">
              <a:buClrTx/>
              <a:buSzTx/>
              <a:buFontTx/>
              <a:buChar char="•"/>
            </a:pPr>
            <a:r>
              <a:rPr lang="en-US" altLang="zh-CN" sz="2000" b="1">
                <a:solidFill>
                  <a:schemeClr val="tx1"/>
                </a:solidFill>
                <a:uFillTx/>
                <a:latin typeface="Times New Roman" panose="02020603050405020304" charset="0"/>
              </a:rPr>
              <a:t>glew v7.0</a:t>
            </a:r>
            <a:endParaRPr lang="en-US" altLang="zh-CN" sz="2000" b="1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0" lvl="0" indent="0">
              <a:buNone/>
            </a:pP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GLEW是OpenGL Extension Wrangler Library的缩写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，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OpenGL扩展库是个简单的工具，用于帮助C/C++开发者初始化扩展（OpenGL扩展功能）并书写可移植的应用程序。GLEW当前支持各种各样的操作系统，包含Windows，Linux，Darwin，Irix与Solaris。</a:t>
            </a:r>
            <a:endParaRPr lang="en-US" altLang="zh-CN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342900" lvl="0" indent="-342900" algn="l">
              <a:buClrTx/>
              <a:buSzTx/>
              <a:buFontTx/>
              <a:buChar char="•"/>
            </a:pPr>
            <a:r>
              <a:rPr lang="en-US" altLang="zh-CN" sz="2000" b="1">
                <a:uFillTx/>
                <a:latin typeface="Times New Roman" panose="02020603050405020304" charset="0"/>
                <a:sym typeface="+mn-ea"/>
              </a:rPr>
              <a:t>stb_image v2.28</a:t>
            </a:r>
            <a:endParaRPr lang="en-US" altLang="zh-CN" sz="2000" b="1">
              <a:uFillTx/>
              <a:latin typeface="Times New Roman" panose="02020603050405020304" charset="0"/>
              <a:sym typeface="+mn-ea"/>
            </a:endParaRPr>
          </a:p>
          <a:p>
            <a:pPr marL="0" lvl="0" indent="0" algn="l"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stb_image.h是一个图像加载库头文件，它可以从文件/内存加载/解码图像：JPG，PNG，GIF，BMP等。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在课程设计中使用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stb_image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库主要用于加载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图像。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342900" lvl="0" indent="-342900" algn="l">
              <a:buClrTx/>
              <a:buSzTx/>
              <a:buFontTx/>
              <a:buChar char="•"/>
            </a:pPr>
            <a:r>
              <a:rPr lang="en-US" altLang="zh-CN" sz="2000" b="1">
                <a:uFillTx/>
                <a:latin typeface="Times New Roman" panose="02020603050405020304" charset="0"/>
                <a:sym typeface="+mn-ea"/>
              </a:rPr>
              <a:t>glm v4.2</a:t>
            </a:r>
            <a:endParaRPr lang="en-US" altLang="zh-CN" sz="2000" b="1">
              <a:uFillTx/>
              <a:latin typeface="Times New Roman" panose="02020603050405020304" charset="0"/>
              <a:sym typeface="+mn-ea"/>
            </a:endParaRPr>
          </a:p>
          <a:p>
            <a:pPr marL="0" lvl="0" indent="0" algn="l"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GLM是OpenGL Mathematics的缩写，它是一个只有头文件的库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。由于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opengl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没有自带的任何矩阵和向量，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GLM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就是专门为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opengl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量身定做的数学库，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GLM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基于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opengl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着色语言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(GLSL)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规范由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C++98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编写，但当编译器支持时，可用于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C++11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。在课程设计中，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GLM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用于各种矩阵和向量的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运算。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342900" lvl="0" indent="-342900" algn="l">
              <a:buClrTx/>
              <a:buSzTx/>
              <a:buFontTx/>
              <a:buChar char="•"/>
            </a:pPr>
            <a:r>
              <a:rPr lang="en-US" altLang="zh-CN" sz="2000" b="1">
                <a:uFillTx/>
                <a:latin typeface="Times New Roman" panose="02020603050405020304" charset="0"/>
                <a:sym typeface="+mn-ea"/>
              </a:rPr>
              <a:t>assimp-4.1.0</a:t>
            </a:r>
            <a:endParaRPr lang="en-US" altLang="zh-CN" sz="2000" b="1">
              <a:uFillTx/>
              <a:latin typeface="Times New Roman" panose="02020603050405020304" charset="0"/>
              <a:sym typeface="+mn-ea"/>
            </a:endParaRPr>
          </a:p>
          <a:p>
            <a:pPr marL="0" lvl="0" indent="0" algn="l"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全称为Open Asset Import Library。Assimp可以导入几十种不同格式的模型文件（同样也可以导出部分模型格式）。只要Assimp加载完了模型文件，我们就可以从Assimp上获取所有我们需要的模型数据。Assimp把不同的模型文件都转换为一个统一的数据结构，所有无论我们导入何种格式的模型文件，都可以用同一个方式去访问我们需要的模型数据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。在课程设计中，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assimp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用于加载模型为一个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我们可用的数据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结构。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67360" y="332740"/>
            <a:ext cx="8229600" cy="1143000"/>
          </a:xfrm>
        </p:spPr>
        <p:txBody>
          <a:bodyPr/>
          <a:p>
            <a:r>
              <a:rPr lang="zh-CN" altLang="en-US"/>
              <a:t>模型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1770" y="1304925"/>
            <a:ext cx="4596130" cy="5769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tx1"/>
                </a:solidFill>
                <a:uFillTx/>
                <a:latin typeface="+mj-ea"/>
                <a:ea typeface="+mj-ea"/>
                <a:sym typeface="+mn-ea"/>
              </a:rPr>
              <a:t>模型主体</a:t>
            </a:r>
            <a:endParaRPr lang="en-US" altLang="zh-CN" sz="2000" b="1">
              <a:solidFill>
                <a:schemeClr val="tx1"/>
              </a:solidFill>
              <a:uFillTx/>
              <a:latin typeface="+mj-ea"/>
              <a:ea typeface="+mj-ea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模型构建方法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3D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模型在网站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Sketchfab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上下载得到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gltf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文件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模型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内容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所展示的的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3D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模型是一个人类头骨的模型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模型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复杂度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三角形面片数量约为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35600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个，顶点数约为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17900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个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模型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存储数据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结构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当导入一个模型文件时，即Assimp加载一整个包含所有模型和场景数据的模型文件到一个scene对象时，Assimp会为这个模型文件中的所有场景节点、模型节点都生成一个具有对应关系的数据结构，且将这些场景中的各种元素与模型数据对应起来。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03800" y="1897380"/>
            <a:ext cx="3474085" cy="789305"/>
            <a:chOff x="7880" y="2565"/>
            <a:chExt cx="5471" cy="1243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880" y="2565"/>
              <a:ext cx="5471" cy="84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276" y="3422"/>
              <a:ext cx="4934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/>
                <a:t>图</a:t>
              </a:r>
              <a:r>
                <a:rPr lang="en-US" altLang="zh-CN" sz="1000"/>
                <a:t>1   3D</a:t>
              </a:r>
              <a:r>
                <a:rPr lang="zh-CN" altLang="en-US" sz="1000"/>
                <a:t>模型信息截图</a:t>
              </a:r>
              <a:endParaRPr lang="zh-CN" altLang="en-US" sz="10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111750" y="2708910"/>
            <a:ext cx="3624580" cy="3912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  <a:buFont typeface="Wingdings" panose="05000000000000000000" charset="0"/>
            </a:pPr>
            <a:r>
              <a:rPr lang="zh-CN" altLang="en-US" sz="1600">
                <a:uFillTx/>
                <a:latin typeface="Times New Roman" panose="02020603050405020304" charset="0"/>
                <a:sym typeface="+mn-ea"/>
              </a:rPr>
              <a:t>所有的</a:t>
            </a:r>
            <a:r>
              <a:rPr lang="en-US" altLang="zh-CN" sz="1600">
                <a:uFillTx/>
                <a:latin typeface="Times New Roman" panose="02020603050405020304" charset="0"/>
                <a:sym typeface="+mn-ea"/>
              </a:rPr>
              <a:t>node(</a:t>
            </a:r>
            <a:r>
              <a:rPr lang="zh-CN" altLang="en-US" sz="1600">
                <a:uFillTx/>
                <a:latin typeface="Times New Roman" panose="02020603050405020304" charset="0"/>
                <a:sym typeface="+mn-ea"/>
              </a:rPr>
              <a:t>模型节点</a:t>
            </a:r>
            <a:r>
              <a:rPr lang="en-US" altLang="zh-CN" sz="1600">
                <a:uFillTx/>
                <a:latin typeface="Times New Roman" panose="02020603050405020304" charset="0"/>
                <a:sym typeface="+mn-ea"/>
              </a:rPr>
              <a:t>)</a:t>
            </a:r>
            <a:r>
              <a:rPr lang="zh-CN" altLang="en-US" sz="1600">
                <a:uFillTx/>
                <a:latin typeface="Times New Roman" panose="02020603050405020304" charset="0"/>
                <a:sym typeface="+mn-ea"/>
              </a:rPr>
              <a:t>的逻辑数据结构为树结构，</a:t>
            </a:r>
            <a:r>
              <a:rPr lang="en-US" altLang="zh-CN" sz="1600">
                <a:uFillTx/>
                <a:latin typeface="Times New Roman" panose="02020603050405020304" charset="0"/>
                <a:sym typeface="+mn-ea"/>
              </a:rPr>
              <a:t>scene</a:t>
            </a:r>
            <a:r>
              <a:rPr lang="zh-CN" altLang="en-US" sz="1600">
                <a:uFillTx/>
                <a:latin typeface="Times New Roman" panose="02020603050405020304" charset="0"/>
                <a:sym typeface="+mn-ea"/>
              </a:rPr>
              <a:t>对象相当于指向</a:t>
            </a:r>
            <a:r>
              <a:rPr lang="en-US" altLang="zh-CN" sz="1600">
                <a:uFillTx/>
                <a:latin typeface="Times New Roman" panose="02020603050405020304" charset="0"/>
                <a:sym typeface="+mn-ea"/>
              </a:rPr>
              <a:t>node</a:t>
            </a:r>
            <a:r>
              <a:rPr lang="zh-CN" altLang="en-US" sz="1600">
                <a:uFillTx/>
                <a:latin typeface="Times New Roman" panose="02020603050405020304" charset="0"/>
                <a:sym typeface="+mn-ea"/>
              </a:rPr>
              <a:t>的树的根节点的指针。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>
                <a:uFillTx/>
                <a:latin typeface="Times New Roman" panose="02020603050405020304" charset="0"/>
                <a:sym typeface="+mn-ea"/>
              </a:rPr>
              <a:t>每一个渲染实体用一个网格</a:t>
            </a:r>
            <a:r>
              <a:rPr lang="en-US" altLang="zh-CN" sz="1600">
                <a:uFillTx/>
                <a:latin typeface="Times New Roman" panose="02020603050405020304" charset="0"/>
                <a:sym typeface="+mn-ea"/>
              </a:rPr>
              <a:t>(Mesh)</a:t>
            </a:r>
            <a:r>
              <a:rPr lang="zh-CN" altLang="en-US" sz="1600">
                <a:uFillTx/>
                <a:latin typeface="Times New Roman" panose="02020603050405020304" charset="0"/>
                <a:sym typeface="+mn-ea"/>
              </a:rPr>
              <a:t>类管理，一个</a:t>
            </a:r>
            <a:r>
              <a:rPr lang="zh-CN" altLang="en-US" sz="1600">
                <a:uFillTx/>
                <a:latin typeface="Times New Roman" panose="02020603050405020304" charset="0"/>
                <a:sym typeface="+mn-ea"/>
              </a:rPr>
              <a:t>Mesh对象本身包含渲染所需的所有相关数据，比如顶点位置、法线向量。一个Mesh会包含多个面片。一个Face（面片）表示渲染中的一个最基本的形状单位，即图元。</a:t>
            </a:r>
            <a:endParaRPr lang="zh-CN" altLang="en-US" sz="1600">
              <a:uFillTx/>
              <a:latin typeface="Times New Roman" panose="0202060305040502030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>
                <a:uFillTx/>
                <a:latin typeface="Times New Roman" panose="02020603050405020304" charset="0"/>
                <a:sym typeface="+mn-ea"/>
              </a:rPr>
              <a:t>因此，在编程设计过程中，我们使用一个</a:t>
            </a:r>
            <a:r>
              <a:rPr lang="en-US" altLang="zh-CN" sz="1600">
                <a:uFillTx/>
                <a:latin typeface="Times New Roman" panose="02020603050405020304" charset="0"/>
                <a:sym typeface="+mn-ea"/>
              </a:rPr>
              <a:t>Mesh</a:t>
            </a:r>
            <a:r>
              <a:rPr lang="zh-CN" altLang="en-US" sz="1600">
                <a:uFillTx/>
                <a:latin typeface="Times New Roman" panose="02020603050405020304" charset="0"/>
                <a:sym typeface="+mn-ea"/>
              </a:rPr>
              <a:t>类来管理每一个渲染实体，</a:t>
            </a:r>
            <a:r>
              <a:rPr lang="en-US" altLang="zh-CN" sz="1600">
                <a:uFillTx/>
                <a:latin typeface="Times New Roman" panose="02020603050405020304" charset="0"/>
                <a:sym typeface="+mn-ea"/>
              </a:rPr>
              <a:t>并且再用一个Model类管理Mesh集合和</a:t>
            </a:r>
            <a:endParaRPr lang="en-US" altLang="zh-CN" sz="1600"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uFillTx/>
                <a:latin typeface="Times New Roman" panose="02020603050405020304" charset="0"/>
              </a:rPr>
              <a:t>所有材质属性</a:t>
            </a:r>
            <a:r>
              <a:rPr lang="zh-CN" altLang="en-US" sz="1600">
                <a:uFillTx/>
                <a:latin typeface="Times New Roman" panose="02020603050405020304" charset="0"/>
              </a:rPr>
              <a:t>。</a:t>
            </a:r>
            <a:endParaRPr lang="zh-CN" altLang="en-US" sz="1600">
              <a:uFillTx/>
              <a:latin typeface="Times New Roman" panose="020206030504050203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模型结构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48285" y="1343660"/>
                <a:ext cx="5043805" cy="5477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="1">
                    <a:uFillTx/>
                    <a:latin typeface="+mj-ea"/>
                    <a:ea typeface="+mj-ea"/>
                    <a:sym typeface="+mn-ea"/>
                  </a:rPr>
                  <a:t>模型主体</a:t>
                </a:r>
                <a:endParaRPr lang="zh-CN" altLang="en-US"/>
              </a:p>
              <a:p>
                <a:pPr marL="285750" indent="-28575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Char char="Ø"/>
                </a:pPr>
                <a:r>
                  <a:rPr lang="zh-CN" altLang="en-US"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光照渲染</a:t>
                </a:r>
                <a:endParaRPr lang="zh-CN" altLang="en-US" sz="1600">
                  <a:solidFill>
                    <a:schemeClr val="tx1"/>
                  </a:solidFill>
                  <a:uFillTx/>
                  <a:latin typeface="Times New Roman" panose="0202060305040502030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</a:pPr>
                <a:r>
                  <a:rPr lang="zh-CN" altLang="en-US" sz="1600" b="1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采用</a:t>
                </a:r>
                <a:r>
                  <a:rPr lang="en-US" altLang="zh-CN" sz="1600" b="1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Blinn-Phong</a:t>
                </a:r>
                <a:r>
                  <a:rPr lang="zh-CN" altLang="en-US" sz="1600" b="1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光照。</a:t>
                </a:r>
                <a:r>
                  <a:rPr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Blinn-Phong模型很大程度上和Phong是相似的，不过它稍微改进了Phong模型，使之能够克服Phong着色的骤然截止问题。它放弃使用反射向量，而是基于半程向量</a:t>
                </a:r>
                <a:r>
                  <a:rPr lang="zh-CN"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。Blinn-Phong的镜面反射成分要比Phong锐利一些，但Blinn-Phong着色的效果比默认的Phong着色通常更加真实一些。</a:t>
                </a:r>
                <a:endParaRPr lang="zh-CN" sz="1600">
                  <a:solidFill>
                    <a:schemeClr val="tx1"/>
                  </a:solidFill>
                  <a:uFillTx/>
                  <a:latin typeface="Times New Roman" panose="0202060305040502030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</a:pPr>
                <a:r>
                  <a:rPr lang="zh-CN" altLang="en-US" sz="1600" b="1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加入光照衰减。</a:t>
                </a:r>
                <a:r>
                  <a:rPr lang="zh-CN" altLang="en-US"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课程设计中设定光照覆盖的半径</a:t>
                </a:r>
                <a:r>
                  <a:rPr lang="en-US" altLang="zh-CN"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(</a:t>
                </a:r>
                <a:r>
                  <a:rPr lang="zh-CN" altLang="en-US"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距离</a:t>
                </a:r>
                <a:r>
                  <a:rPr lang="en-US" altLang="zh-CN"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)</a:t>
                </a:r>
                <a:r>
                  <a:rPr lang="zh-CN" altLang="en-US"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为</a:t>
                </a:r>
                <a:r>
                  <a:rPr lang="en-US" altLang="zh-CN"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50</a:t>
                </a:r>
                <a:r>
                  <a:rPr lang="zh-CN" altLang="en-US"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。在真实世界，通常光在近处时非常亮，但是一个光源的亮度，开始的时候减少的非常快，之后随着距离的增加，减少的速度会慢下来。下面是在课程设计中计算光照衰减的</a:t>
                </a:r>
                <a:r>
                  <a:rPr lang="zh-CN" altLang="en-US"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方程：</a:t>
                </a:r>
                <a:endParaRPr lang="zh-CN" altLang="en-US" sz="1600">
                  <a:solidFill>
                    <a:schemeClr val="tx1"/>
                  </a:solidFill>
                  <a:uFillTx/>
                  <a:latin typeface="Times New Roman" panose="0202060305040502030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</a:pPr>
                <a:endParaRPr lang="zh-CN" altLang="en-US" sz="1600">
                  <a:solidFill>
                    <a:schemeClr val="tx1"/>
                  </a:solidFill>
                  <a:uFillTx/>
                  <a:latin typeface="Times New Roman" panose="0202060305040502030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</a:pPr>
                <a:endParaRPr lang="zh-CN" altLang="en-US" sz="1600">
                  <a:solidFill>
                    <a:schemeClr val="tx1"/>
                  </a:solidFill>
                  <a:uFillTx/>
                  <a:latin typeface="Times New Roman" panose="0202060305040502030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</a:pPr>
                <a:r>
                  <a:rPr lang="zh-CN" altLang="en-US" sz="1600">
                    <a:solidFill>
                      <a:schemeClr val="tx1"/>
                    </a:solidFill>
                    <a:uFillTx/>
                    <a:latin typeface="Times New Roman" panose="02020603050405020304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𝑎𝑡𝑡</m:t>
                        </m:r>
                      </m:sub>
                    </m:sSub>
                  </m:oMath>
                </a14:m>
                <a:r>
                  <a:rPr lang="zh-CN" altLang="en-US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表示光照衰减大小，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是我们可以设定的项，</a:t>
                </a:r>
                <a:r>
                  <a:rPr lang="en-US" altLang="zh-CN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d</a:t>
                </a:r>
                <a:r>
                  <a:rPr lang="zh-CN" altLang="en-US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表示距离。在课程设计中，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uFillTx/>
                            <a:latin typeface="Cambria Math" panose="02040503050406030204" charset="0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分别设定为</a:t>
                </a:r>
                <a:r>
                  <a:rPr lang="en-US" altLang="zh-CN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1.0</a:t>
                </a:r>
                <a:r>
                  <a:rPr lang="zh-CN" altLang="en-US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、</a:t>
                </a:r>
                <a:r>
                  <a:rPr lang="en-US" altLang="zh-CN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0.09</a:t>
                </a:r>
                <a:r>
                  <a:rPr lang="zh-CN" altLang="en-US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0.032</a:t>
                </a:r>
                <a:r>
                  <a:rPr lang="zh-CN" altLang="en-US" sz="1600">
                    <a:solidFill>
                      <a:schemeClr val="tx1"/>
                    </a:solidFill>
                    <a:uFillTx/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sz="1600">
                  <a:solidFill>
                    <a:schemeClr val="tx1"/>
                  </a:solidFill>
                  <a:uFillTx/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85" y="1343660"/>
                <a:ext cx="5043805" cy="547751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507990" y="1701800"/>
            <a:ext cx="3200400" cy="1772920"/>
            <a:chOff x="8674" y="3019"/>
            <a:chExt cx="5040" cy="2792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8674" y="3019"/>
              <a:ext cx="5040" cy="2724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8968" y="5425"/>
              <a:ext cx="424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/>
                <a:t>图</a:t>
              </a:r>
              <a:r>
                <a:rPr lang="en-US" altLang="zh-CN" sz="1000"/>
                <a:t>2   3</a:t>
              </a:r>
              <a:r>
                <a:rPr lang="zh-CN" altLang="en-US" sz="1000"/>
                <a:t>种纹理贴图图片</a:t>
              </a:r>
              <a:endParaRPr lang="zh-CN" altLang="en-US" sz="1000"/>
            </a:p>
          </p:txBody>
        </p:sp>
      </p:grpSp>
      <p:graphicFrame>
        <p:nvGraphicFramePr>
          <p:cNvPr id="9" name="对象 8"/>
          <p:cNvGraphicFramePr/>
          <p:nvPr>
            <p:custDataLst>
              <p:tags r:id="rId4"/>
            </p:custDataLst>
          </p:nvPr>
        </p:nvGraphicFramePr>
        <p:xfrm>
          <a:off x="1259205" y="5300980"/>
          <a:ext cx="229933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2031365" imgH="743585" progId="Equation.DSMT4">
                  <p:embed/>
                </p:oleObj>
              </mc:Choice>
              <mc:Fallback>
                <p:oleObj name="" r:id="rId5" imgW="2031365" imgH="743585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9205" y="5300980"/>
                        <a:ext cx="229933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278755" y="3465830"/>
            <a:ext cx="3613785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sz="1600" b="1">
                <a:uFillTx/>
                <a:latin typeface="Times New Roman" panose="02020603050405020304" charset="0"/>
                <a:sym typeface="+mn-ea"/>
              </a:rPr>
              <a:t>加入Gamma校正。</a:t>
            </a:r>
            <a:r>
              <a:rPr lang="zh-CN" sz="1600">
                <a:uFillTx/>
                <a:latin typeface="Times New Roman" panose="02020603050405020304" charset="0"/>
                <a:sym typeface="+mn-ea"/>
              </a:rPr>
              <a:t>其中gamma系数(灰度系数)设定为2.2。因为所有中间亮度都是线性空间计算出来的（计算的时候假设Gamma为1）监视器显</a:t>
            </a:r>
            <a:r>
              <a:rPr lang="zh-CN" sz="1600">
                <a:uFillTx/>
                <a:latin typeface="Times New Roman" panose="02020603050405020304" charset="0"/>
                <a:sym typeface="+mn-ea"/>
              </a:rPr>
              <a:t>示以后，所有颜色和光照变量实际上都会不正确。</a:t>
            </a:r>
            <a:endParaRPr lang="zh-CN" sz="1600">
              <a:uFillTx/>
              <a:latin typeface="Times New Roman" panose="02020603050405020304" charset="0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endParaRPr lang="zh-CN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sz="1600">
                <a:uFillTx/>
                <a:latin typeface="Times New Roman" panose="02020603050405020304" charset="0"/>
                <a:sym typeface="+mn-ea"/>
              </a:rPr>
              <a:t>纹理贴图</a:t>
            </a:r>
            <a:endParaRPr lang="zh-CN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zh-CN" sz="1600">
                <a:uFillTx/>
                <a:latin typeface="Times New Roman" panose="02020603050405020304" charset="0"/>
                <a:sym typeface="+mn-ea"/>
              </a:rPr>
              <a:t>课程设计中，一共采用了3种纹理贴图：diffuse(漫反射)</a:t>
            </a:r>
            <a:r>
              <a:rPr lang="zh-CN" sz="1600">
                <a:uFillTx/>
                <a:latin typeface="Times New Roman" panose="02020603050405020304" charset="0"/>
                <a:sym typeface="+mn-ea"/>
              </a:rPr>
              <a:t>纹理、normal(法线)纹理、lightmap(光照)纹理</a:t>
            </a:r>
            <a:endParaRPr lang="zh-CN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endParaRPr lang="zh-CN" sz="1600">
              <a:uFillTx/>
              <a:latin typeface="Times New Roman" panose="020206030504050203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53505"/>
            <a:ext cx="2133600" cy="476250"/>
          </a:xfrm>
        </p:spPr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67360" y="274955"/>
            <a:ext cx="8229600" cy="1143000"/>
          </a:xfrm>
        </p:spPr>
        <p:txBody>
          <a:bodyPr/>
          <a:p>
            <a:r>
              <a:rPr lang="zh-CN" altLang="en-US">
                <a:sym typeface="+mn-ea"/>
              </a:rPr>
              <a:t>模型结构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5585" y="1286510"/>
            <a:ext cx="4336415" cy="526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zh-CN" altLang="en-US" sz="2000" b="1">
                <a:uFillTx/>
                <a:latin typeface="+mj-ea"/>
                <a:ea typeface="+mj-ea"/>
              </a:rPr>
              <a:t>光</a:t>
            </a:r>
            <a:r>
              <a:rPr lang="zh-CN" altLang="en-US" sz="2000" b="1">
                <a:uFillTx/>
                <a:latin typeface="+mj-ea"/>
                <a:ea typeface="+mj-ea"/>
              </a:rPr>
              <a:t>源模型</a:t>
            </a:r>
            <a:endParaRPr lang="zh-CN" altLang="en-US" sz="2000" b="1">
              <a:uFillTx/>
              <a:latin typeface="+mj-ea"/>
              <a:ea typeface="+mj-ea"/>
            </a:endParaRPr>
          </a:p>
          <a:p>
            <a:endParaRPr lang="zh-CN" altLang="en-US"/>
          </a:p>
          <a:p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由于需要提供基本的光照效果，那么光源模型必不可少。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光源模型方法和内容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光源模型自行设计完成，在课程设计中使用一个发白光的正方体模型作为光源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</a:pP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光源模型复杂度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仅需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36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个顶点和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12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个三角形面片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</a:pP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光源模型存储逻辑结构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仅需一个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vertices(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顶点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数组和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indices(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索引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数组分别存储顶点属性信息和索引信息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</a:pP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光源渲染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在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fragment shader(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片段着色器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)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中，赋值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RGB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颜色为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(1.0f, 1.0f, 1.0f)</a:t>
            </a:r>
            <a:endParaRPr lang="en-US" altLang="zh-CN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</a:pPr>
            <a:endParaRPr lang="en-US" altLang="zh-CN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光源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移动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buFont typeface="Wingdings" panose="05000000000000000000" charset="0"/>
            </a:pP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为更好展现模型效果，增加了光源模型在空间中移动，从而表现出不同角度的模型光照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效果</a:t>
            </a:r>
            <a:endParaRPr lang="zh-CN" altLang="en-US" sz="1600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43755" y="1412240"/>
            <a:ext cx="4281805" cy="3743960"/>
            <a:chOff x="7200" y="3354"/>
            <a:chExt cx="6743" cy="5896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200" y="3354"/>
              <a:ext cx="6743" cy="539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081" y="8864"/>
              <a:ext cx="501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/>
                <a:t>图</a:t>
              </a:r>
              <a:r>
                <a:rPr lang="en-US" altLang="zh-CN" sz="1000"/>
                <a:t>3</a:t>
              </a:r>
              <a:r>
                <a:rPr lang="en-US" altLang="zh-CN" sz="1000"/>
                <a:t>   </a:t>
              </a:r>
              <a:r>
                <a:rPr lang="zh-CN" altLang="en-US" sz="1000"/>
                <a:t>光源模型</a:t>
              </a:r>
              <a:endParaRPr lang="zh-CN" altLang="en-US" sz="1000"/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图形显示功能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0505" y="1280795"/>
            <a:ext cx="4354830" cy="2727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 typeface="Wingdings" panose="05000000000000000000" charset="0"/>
            </a:pPr>
            <a:r>
              <a:rPr lang="zh-CN" altLang="en-US" sz="1800" b="1"/>
              <a:t>模型主体——</a:t>
            </a:r>
            <a:r>
              <a:rPr lang="zh-CN" altLang="en-US" sz="1800" b="1"/>
              <a:t>视角自由移动功能</a:t>
            </a:r>
            <a:endParaRPr lang="zh-CN" altLang="en-US" sz="1800" b="1"/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uFillTx/>
                <a:latin typeface="Times New Roman" panose="02020603050405020304" charset="0"/>
              </a:rPr>
              <a:t>功能说明</a:t>
            </a:r>
            <a:endParaRPr lang="zh-CN" altLang="en-US" sz="1600">
              <a:uFillTx/>
              <a:latin typeface="Times New Roman" panose="02020603050405020304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600">
                <a:uFillTx/>
                <a:latin typeface="Times New Roman" panose="02020603050405020304" charset="0"/>
              </a:rPr>
              <a:t>通过键盘的上、下、左、右键实现视角在空间的前后</a:t>
            </a:r>
            <a:r>
              <a:rPr lang="zh-CN" altLang="en-US" sz="1600">
                <a:uFillTx/>
                <a:latin typeface="Times New Roman" panose="02020603050405020304" charset="0"/>
              </a:rPr>
              <a:t>左右自由移动的功能</a:t>
            </a:r>
            <a:endParaRPr lang="zh-CN" altLang="en-US" sz="1600">
              <a:uFillTx/>
              <a:latin typeface="Times New Roman" panose="02020603050405020304" charset="0"/>
            </a:endParaRPr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1600">
                <a:uFillTx/>
                <a:latin typeface="Times New Roman" panose="02020603050405020304" charset="0"/>
              </a:rPr>
              <a:t>实现方法</a:t>
            </a:r>
            <a:endParaRPr lang="zh-CN" altLang="en-US" sz="1600">
              <a:uFillTx/>
              <a:latin typeface="Times New Roman" panose="02020603050405020304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lang="zh-CN" altLang="en-US" sz="1600">
                <a:uFillTx/>
                <a:latin typeface="Times New Roman" panose="02020603050405020304" charset="0"/>
              </a:rPr>
              <a:t>通过opengl内置的键盘监测和宏定义GLFW_KEY_UP、GLFW_KEY_DOWN、GLFW_KEY_LEFT、GLFW_KEY_RIGHT从而改变摄像机坐标系统</a:t>
            </a:r>
            <a:endParaRPr lang="zh-CN" altLang="en-US" sz="1600">
              <a:uFillTx/>
              <a:latin typeface="Times New Roman" panose="02020603050405020304" charset="0"/>
            </a:endParaRPr>
          </a:p>
        </p:txBody>
      </p:sp>
      <p:pic>
        <p:nvPicPr>
          <p:cNvPr id="4" name="LearnOpenGL 2023-12-02 10-48-3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7990" y="1417955"/>
            <a:ext cx="2827655" cy="2085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36235" y="3573145"/>
            <a:ext cx="304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媒体</a:t>
            </a:r>
            <a:r>
              <a:rPr lang="en-US" altLang="zh-CN" sz="1000"/>
              <a:t>3   </a:t>
            </a:r>
            <a:r>
              <a:rPr lang="zh-CN" altLang="en-US" sz="1000"/>
              <a:t>键盘自由移动演示</a:t>
            </a:r>
            <a:endParaRPr lang="zh-CN" altLang="en-US" sz="10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925*2757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D2D2D2"/>
  <p:tag name="KSO_WM_UNIT_MEDIACOVER_TRANSPARENCY" val="0.2"/>
</p:tagLst>
</file>

<file path=ppt/tags/tag1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174*2916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D2D2D2"/>
  <p:tag name="KSO_WM_UNIT_MEDIACOVER_TRANSPARENCY" val="0.2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11*2983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D2D2D2"/>
  <p:tag name="KSO_WM_UNIT_MEDIACOVER_TRANSPARENCY" val="0.2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064*3008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129*3051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157*2982*608*60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144*2989*608*60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3.xml><?xml version="1.0" encoding="utf-8"?>
<p:tagLst xmlns:p="http://schemas.openxmlformats.org/presentationml/2006/main">
  <p:tag name="commondata" val="eyJoZGlkIjoiMmQzN2I1MDE3YjRkNDUyMmViNDAzOGE0MmU4N2ZlYzU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922*1338*608*60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D2D2D2"/>
  <p:tag name="KSO_WM_UNIT_MEDIACOVER_TRANSPARENCY" val="0.2"/>
</p:tagLst>
</file>

<file path=ppt/tags/tag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320*1689*608*60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D2D2D2"/>
  <p:tag name="KSO_WM_UNIT_MEDIACOVER_TRANSPARENCY" val="0.2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319*1521*608*60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D2D2D2"/>
  <p:tag name="KSO_WM_UNIT_MEDIACOVER_TRANSPARENCY" val="0.2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4171</Words>
  <Application>WPS 演示</Application>
  <PresentationFormat/>
  <Paragraphs>264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Times New Roman</vt:lpstr>
      <vt:lpstr>Wingdings</vt:lpstr>
      <vt:lpstr>Cambria Math</vt:lpstr>
      <vt:lpstr>微软雅黑</vt:lpstr>
      <vt:lpstr>Arial Unicode MS</vt:lpstr>
      <vt:lpstr>Calibri</vt:lpstr>
      <vt:lpstr>默认设计模板</vt:lpstr>
      <vt:lpstr>Equation.DSMT4</vt:lpstr>
      <vt:lpstr>OpenGL课程设计</vt:lpstr>
      <vt:lpstr>目录</vt:lpstr>
      <vt:lpstr>课程设计要求</vt:lpstr>
      <vt:lpstr>开发环境配置</vt:lpstr>
      <vt:lpstr>附加库</vt:lpstr>
      <vt:lpstr>模型结构</vt:lpstr>
      <vt:lpstr>模型结构</vt:lpstr>
      <vt:lpstr>模型结构</vt:lpstr>
      <vt:lpstr>图形显示功能</vt:lpstr>
      <vt:lpstr>图形显示功能</vt:lpstr>
      <vt:lpstr>重要函数说明</vt:lpstr>
      <vt:lpstr>重要函数说明</vt:lpstr>
      <vt:lpstr>图形效果展示</vt:lpstr>
      <vt:lpstr>图形效果展示</vt:lpstr>
      <vt:lpstr>图形效果展示</vt:lpstr>
      <vt:lpstr>图形效果展示</vt:lpstr>
      <vt:lpstr>图形效果展示</vt:lpstr>
      <vt:lpstr>图形效果展示</vt:lpstr>
      <vt:lpstr>图形效果展示</vt:lpstr>
      <vt:lpstr>参考文献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逗我.....</cp:lastModifiedBy>
  <cp:revision>393</cp:revision>
  <dcterms:created xsi:type="dcterms:W3CDTF">2023-11-30T04:13:00Z</dcterms:created>
  <dcterms:modified xsi:type="dcterms:W3CDTF">2023-12-13T11:56:57Z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DFAFD87C6AA34DAF82D6C37E221D5678_12</vt:lpwstr>
  </property>
</Properties>
</file>